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</p:sldIdLst>
  <p:sldSz cx="12192000" cy="6858000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24417" y="1196975"/>
            <a:ext cx="10943167" cy="108267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6533" y="2422525"/>
            <a:ext cx="10949517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4.png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2715" y="412750"/>
            <a:ext cx="9871075" cy="758190"/>
          </a:xfrm>
        </p:spPr>
        <p:txBody>
          <a:bodyPr>
            <a:noAutofit/>
          </a:bodyPr>
          <a:p>
            <a:pPr algn="ctr"/>
            <a:r>
              <a:rPr lang="en-GB" altLang="en-US" sz="2000" b="1"/>
              <a:t>STRUKTUR ORGANISASI</a:t>
            </a:r>
            <a:br>
              <a:rPr lang="en-GB" altLang="en-US" sz="2000" b="1"/>
            </a:br>
            <a:r>
              <a:rPr lang="en-GB" altLang="en-US" sz="2000" b="1"/>
              <a:t>PROGRAM STUDI KEBIDANAN KAMPUS KAB MUARA ENIM</a:t>
            </a:r>
            <a:br>
              <a:rPr lang="en-GB" altLang="en-US" sz="2000" b="1"/>
            </a:br>
            <a:r>
              <a:rPr lang="en-GB" altLang="en-US" sz="2000" b="1"/>
              <a:t>PROGRAM DIPLOMA TIGA POLTEKKES KEMENKES PALEMBANG</a:t>
            </a:r>
            <a:endParaRPr lang="en-GB" altLang="en-US" sz="2000" b="1"/>
          </a:p>
        </p:txBody>
      </p:sp>
      <p:pic>
        <p:nvPicPr>
          <p:cNvPr id="4" name="Picture 1"/>
          <p:cNvPicPr>
            <a:picLocks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58190" y="509905"/>
            <a:ext cx="764540" cy="7397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Rectangles 6"/>
          <p:cNvSpPr/>
          <p:nvPr/>
        </p:nvSpPr>
        <p:spPr>
          <a:xfrm>
            <a:off x="4791710" y="1317625"/>
            <a:ext cx="2828290" cy="5499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GB" altLang="en-US" sz="1400" b="1">
                <a:solidFill>
                  <a:schemeClr val="tx1"/>
                </a:solidFill>
                <a:latin typeface="Arial Narrow" panose="020B0606020202030204" charset="0"/>
                <a:cs typeface="Arial Narrow" panose="020B0606020202030204" charset="0"/>
              </a:rPr>
              <a:t>Ekadewi Retnosari, SST.M.Keb</a:t>
            </a:r>
            <a:endParaRPr lang="en-GB" altLang="en-US" sz="1400" b="1">
              <a:solidFill>
                <a:schemeClr val="tx1"/>
              </a:solidFill>
              <a:latin typeface="Arial Narrow" panose="020B0606020202030204" charset="0"/>
              <a:cs typeface="Arial Narrow" panose="020B0606020202030204" charset="0"/>
            </a:endParaRPr>
          </a:p>
          <a:p>
            <a:pPr algn="ctr"/>
            <a:r>
              <a:rPr lang="en-GB" altLang="en-US" sz="1400" b="1">
                <a:solidFill>
                  <a:schemeClr val="tx1"/>
                </a:solidFill>
                <a:latin typeface="Arial Narrow" panose="020B0606020202030204" charset="0"/>
                <a:cs typeface="Arial Narrow" panose="020B0606020202030204" charset="0"/>
              </a:rPr>
              <a:t>Ketua Program Studi</a:t>
            </a:r>
            <a:endParaRPr lang="en-GB" altLang="en-US" sz="1400" b="1">
              <a:solidFill>
                <a:schemeClr val="tx1"/>
              </a:solidFill>
              <a:latin typeface="Arial Narrow" panose="020B0606020202030204" charset="0"/>
              <a:cs typeface="Arial Narrow" panose="020B0606020202030204" charset="0"/>
            </a:endParaRPr>
          </a:p>
        </p:txBody>
      </p:sp>
      <p:sp>
        <p:nvSpPr>
          <p:cNvPr id="8" name="Rectangles 7"/>
          <p:cNvSpPr/>
          <p:nvPr/>
        </p:nvSpPr>
        <p:spPr>
          <a:xfrm>
            <a:off x="8801100" y="2345055"/>
            <a:ext cx="2299335" cy="51244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sz="1200" b="1">
              <a:solidFill>
                <a:schemeClr val="tx1"/>
              </a:solidFill>
              <a:latin typeface="Arial Narrow" panose="020B0606020202030204" charset="0"/>
              <a:cs typeface="Arial Narrow" panose="020B0606020202030204" charset="0"/>
              <a:sym typeface="+mn-ea"/>
            </a:endParaRPr>
          </a:p>
          <a:p>
            <a:pPr algn="ctr"/>
            <a:r>
              <a:rPr lang="en-US" sz="1200" b="1">
                <a:solidFill>
                  <a:schemeClr val="tx1"/>
                </a:solidFill>
                <a:latin typeface="Arial Narrow" panose="020B0606020202030204" charset="0"/>
                <a:cs typeface="Arial Narrow" panose="020B0606020202030204" charset="0"/>
                <a:sym typeface="+mn-ea"/>
              </a:rPr>
              <a:t>Titik Widayati</a:t>
            </a:r>
            <a:endParaRPr lang="en-US" sz="1200" b="1">
              <a:solidFill>
                <a:schemeClr val="tx1"/>
              </a:solidFill>
              <a:latin typeface="Arial Narrow" panose="020B0606020202030204" charset="0"/>
              <a:cs typeface="Arial Narrow" panose="020B0606020202030204" charset="0"/>
            </a:endParaRPr>
          </a:p>
          <a:p>
            <a:pPr algn="ctr"/>
            <a:r>
              <a:rPr lang="en-US" sz="1200" b="1">
                <a:solidFill>
                  <a:schemeClr val="tx1"/>
                </a:solidFill>
                <a:latin typeface="Arial Narrow" panose="020B0606020202030204" charset="0"/>
                <a:cs typeface="Arial Narrow" panose="020B0606020202030204" charset="0"/>
              </a:rPr>
              <a:t>Koordinator Umum &amp; Kepegawaian</a:t>
            </a:r>
            <a:endParaRPr lang="en-US" sz="1200" b="1">
              <a:solidFill>
                <a:schemeClr val="tx1"/>
              </a:solidFill>
              <a:latin typeface="Arial Narrow" panose="020B0606020202030204" charset="0"/>
              <a:cs typeface="Arial Narrow" panose="020B0606020202030204" charset="0"/>
            </a:endParaRPr>
          </a:p>
          <a:p>
            <a:pPr algn="ctr"/>
            <a:endParaRPr lang="en-US" sz="1200" b="1">
              <a:solidFill>
                <a:schemeClr val="tx1"/>
              </a:solidFill>
              <a:latin typeface="Arial Narrow" panose="020B0606020202030204" charset="0"/>
              <a:cs typeface="Arial Narrow" panose="020B0606020202030204" charset="0"/>
            </a:endParaRPr>
          </a:p>
        </p:txBody>
      </p:sp>
      <p:sp>
        <p:nvSpPr>
          <p:cNvPr id="10" name="Rectangles 9"/>
          <p:cNvSpPr/>
          <p:nvPr/>
        </p:nvSpPr>
        <p:spPr>
          <a:xfrm>
            <a:off x="4497705" y="5594985"/>
            <a:ext cx="2997200" cy="43624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1600" b="1">
                <a:solidFill>
                  <a:schemeClr val="tx1"/>
                </a:solidFill>
                <a:latin typeface="Arial Narrow" panose="020B0606020202030204" charset="0"/>
                <a:cs typeface="Arial Narrow" panose="020B0606020202030204" charset="0"/>
              </a:rPr>
              <a:t>KELOMPOK</a:t>
            </a:r>
            <a:r>
              <a:rPr lang="en-GB" altLang="en-US" sz="1600" b="1">
                <a:solidFill>
                  <a:schemeClr val="tx1"/>
                </a:solidFill>
                <a:latin typeface="Arial Narrow" panose="020B0606020202030204" charset="0"/>
                <a:cs typeface="Arial Narrow" panose="020B0606020202030204" charset="0"/>
              </a:rPr>
              <a:t> TENAGA </a:t>
            </a:r>
            <a:r>
              <a:rPr lang="en-US" sz="1600" b="1">
                <a:solidFill>
                  <a:schemeClr val="tx1"/>
                </a:solidFill>
                <a:latin typeface="Arial Narrow" panose="020B0606020202030204" charset="0"/>
                <a:cs typeface="Arial Narrow" panose="020B0606020202030204" charset="0"/>
              </a:rPr>
              <a:t> DOSEN</a:t>
            </a:r>
            <a:endParaRPr lang="en-US" sz="1600" b="1">
              <a:solidFill>
                <a:schemeClr val="tx1"/>
              </a:solidFill>
              <a:latin typeface="Arial Narrow" panose="020B0606020202030204" charset="0"/>
              <a:cs typeface="Arial Narrow" panose="020B0606020202030204" charset="0"/>
            </a:endParaRPr>
          </a:p>
        </p:txBody>
      </p:sp>
      <p:sp>
        <p:nvSpPr>
          <p:cNvPr id="11" name="Rectangles 10"/>
          <p:cNvSpPr/>
          <p:nvPr/>
        </p:nvSpPr>
        <p:spPr>
          <a:xfrm>
            <a:off x="1537970" y="4367530"/>
            <a:ext cx="2299335" cy="4413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GB" altLang="en-US" sz="1200" b="1">
              <a:solidFill>
                <a:schemeClr val="tx1"/>
              </a:solidFill>
              <a:latin typeface="Arial Narrow" panose="020B0606020202030204" charset="0"/>
              <a:cs typeface="Arial Narrow" panose="020B0606020202030204" charset="0"/>
            </a:endParaRPr>
          </a:p>
          <a:p>
            <a:pPr algn="ctr"/>
            <a:r>
              <a:rPr lang="en-GB" altLang="en-US" sz="1200" b="1">
                <a:solidFill>
                  <a:schemeClr val="tx1"/>
                </a:solidFill>
                <a:latin typeface="Arial Narrow" panose="020B0606020202030204" charset="0"/>
                <a:cs typeface="Arial Narrow" panose="020B0606020202030204" charset="0"/>
              </a:rPr>
              <a:t>Rosdiana, S.Pd.M.Kes</a:t>
            </a:r>
            <a:endParaRPr lang="en-GB" altLang="en-US" sz="1200" b="1">
              <a:solidFill>
                <a:schemeClr val="tx1"/>
              </a:solidFill>
              <a:latin typeface="Arial Narrow" panose="020B0606020202030204" charset="0"/>
              <a:cs typeface="Arial Narrow" panose="020B0606020202030204" charset="0"/>
            </a:endParaRPr>
          </a:p>
          <a:p>
            <a:pPr algn="ctr"/>
            <a:r>
              <a:rPr lang="en-US" sz="1200" b="1">
                <a:solidFill>
                  <a:schemeClr val="tx1"/>
                </a:solidFill>
                <a:latin typeface="Arial Narrow" panose="020B0606020202030204" charset="0"/>
                <a:cs typeface="Arial Narrow" panose="020B0606020202030204" charset="0"/>
              </a:rPr>
              <a:t>Penanggungjawab UPM</a:t>
            </a:r>
            <a:endParaRPr lang="en-US" sz="1200" b="1">
              <a:solidFill>
                <a:schemeClr val="tx1"/>
              </a:solidFill>
              <a:latin typeface="Arial Narrow" panose="020B0606020202030204" charset="0"/>
              <a:cs typeface="Arial Narrow" panose="020B0606020202030204" charset="0"/>
            </a:endParaRPr>
          </a:p>
          <a:p>
            <a:pPr algn="ctr"/>
            <a:endParaRPr lang="en-US" sz="1200" b="1">
              <a:solidFill>
                <a:schemeClr val="tx1"/>
              </a:solidFill>
              <a:latin typeface="Arial Narrow" panose="020B0606020202030204" charset="0"/>
              <a:cs typeface="Arial Narrow" panose="020B0606020202030204" charset="0"/>
            </a:endParaRPr>
          </a:p>
        </p:txBody>
      </p:sp>
      <p:sp>
        <p:nvSpPr>
          <p:cNvPr id="12" name="Rectangles 11"/>
          <p:cNvSpPr/>
          <p:nvPr/>
        </p:nvSpPr>
        <p:spPr>
          <a:xfrm>
            <a:off x="1526540" y="5024755"/>
            <a:ext cx="2299335" cy="47688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GB" altLang="en-US" sz="1200" b="1">
              <a:solidFill>
                <a:schemeClr val="tx1"/>
              </a:solidFill>
              <a:latin typeface="Arial Narrow" panose="020B0606020202030204" charset="0"/>
              <a:cs typeface="Arial Narrow" panose="020B0606020202030204" charset="0"/>
            </a:endParaRPr>
          </a:p>
          <a:p>
            <a:pPr algn="ctr"/>
            <a:r>
              <a:rPr lang="en-GB" altLang="en-US" sz="1200" b="1">
                <a:solidFill>
                  <a:schemeClr val="tx1"/>
                </a:solidFill>
                <a:latin typeface="Arial Narrow" panose="020B0606020202030204" charset="0"/>
                <a:cs typeface="Arial Narrow" panose="020B0606020202030204" charset="0"/>
              </a:rPr>
              <a:t>Siti Fatimah, SST.M.BMd</a:t>
            </a:r>
            <a:endParaRPr lang="en-GB" altLang="en-US" sz="1200" b="1">
              <a:solidFill>
                <a:schemeClr val="tx1"/>
              </a:solidFill>
              <a:latin typeface="Arial Narrow" panose="020B0606020202030204" charset="0"/>
              <a:cs typeface="Arial Narrow" panose="020B0606020202030204" charset="0"/>
            </a:endParaRPr>
          </a:p>
          <a:p>
            <a:pPr algn="ctr"/>
            <a:r>
              <a:rPr lang="en-US" sz="1200" b="1">
                <a:solidFill>
                  <a:schemeClr val="tx1"/>
                </a:solidFill>
                <a:latin typeface="Arial Narrow" panose="020B0606020202030204" charset="0"/>
                <a:cs typeface="Arial Narrow" panose="020B0606020202030204" charset="0"/>
              </a:rPr>
              <a:t>Penanggung </a:t>
            </a:r>
            <a:r>
              <a:rPr lang="en-GB" altLang="en-US" sz="1200" b="1">
                <a:solidFill>
                  <a:schemeClr val="tx1"/>
                </a:solidFill>
                <a:latin typeface="Arial Narrow" panose="020B0606020202030204" charset="0"/>
                <a:cs typeface="Arial Narrow" panose="020B0606020202030204" charset="0"/>
              </a:rPr>
              <a:t>J</a:t>
            </a:r>
            <a:r>
              <a:rPr lang="en-US" sz="1200" b="1">
                <a:solidFill>
                  <a:schemeClr val="tx1"/>
                </a:solidFill>
                <a:latin typeface="Arial Narrow" panose="020B0606020202030204" charset="0"/>
                <a:cs typeface="Arial Narrow" panose="020B0606020202030204" charset="0"/>
              </a:rPr>
              <a:t>awab P2M</a:t>
            </a:r>
            <a:endParaRPr lang="en-US" sz="1200" b="1">
              <a:solidFill>
                <a:schemeClr val="tx1"/>
              </a:solidFill>
              <a:latin typeface="Arial Narrow" panose="020B0606020202030204" charset="0"/>
              <a:cs typeface="Arial Narrow" panose="020B0606020202030204" charset="0"/>
            </a:endParaRPr>
          </a:p>
          <a:p>
            <a:pPr algn="ctr"/>
            <a:endParaRPr lang="en-US" sz="1200" b="1">
              <a:solidFill>
                <a:schemeClr val="tx1"/>
              </a:solidFill>
              <a:latin typeface="Arial Narrow" panose="020B0606020202030204" charset="0"/>
              <a:cs typeface="Arial Narrow" panose="020B0606020202030204" charset="0"/>
            </a:endParaRPr>
          </a:p>
        </p:txBody>
      </p:sp>
      <p:sp>
        <p:nvSpPr>
          <p:cNvPr id="14" name="Rectangles 13"/>
          <p:cNvSpPr/>
          <p:nvPr/>
        </p:nvSpPr>
        <p:spPr>
          <a:xfrm>
            <a:off x="8506460" y="3626485"/>
            <a:ext cx="2299335" cy="51244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GB" altLang="en-US" sz="1200" b="1">
              <a:solidFill>
                <a:schemeClr val="tx1"/>
              </a:solidFill>
              <a:latin typeface="Arial Narrow" panose="020B0606020202030204" charset="0"/>
              <a:cs typeface="Arial Narrow" panose="020B0606020202030204" charset="0"/>
            </a:endParaRPr>
          </a:p>
          <a:p>
            <a:pPr algn="ctr"/>
            <a:r>
              <a:rPr lang="en-GB" altLang="en-US" sz="1200" b="1">
                <a:solidFill>
                  <a:schemeClr val="tx1"/>
                </a:solidFill>
                <a:latin typeface="Arial Narrow" panose="020B0606020202030204" charset="0"/>
                <a:cs typeface="Arial Narrow" panose="020B0606020202030204" charset="0"/>
              </a:rPr>
              <a:t>Musdin, SH</a:t>
            </a:r>
            <a:endParaRPr lang="en-GB" altLang="en-US" sz="1200" b="1">
              <a:solidFill>
                <a:schemeClr val="tx1"/>
              </a:solidFill>
              <a:latin typeface="Arial Narrow" panose="020B0606020202030204" charset="0"/>
              <a:cs typeface="Arial Narrow" panose="020B0606020202030204" charset="0"/>
            </a:endParaRPr>
          </a:p>
          <a:p>
            <a:pPr algn="ctr"/>
            <a:r>
              <a:rPr lang="en-US" sz="1200" b="1">
                <a:solidFill>
                  <a:schemeClr val="tx1"/>
                </a:solidFill>
                <a:latin typeface="Arial Narrow" panose="020B0606020202030204" charset="0"/>
                <a:cs typeface="Arial Narrow" panose="020B0606020202030204" charset="0"/>
              </a:rPr>
              <a:t>Penanggung </a:t>
            </a:r>
            <a:r>
              <a:rPr lang="en-GB" altLang="en-US" sz="1200" b="1">
                <a:solidFill>
                  <a:schemeClr val="tx1"/>
                </a:solidFill>
                <a:latin typeface="Arial Narrow" panose="020B0606020202030204" charset="0"/>
                <a:cs typeface="Arial Narrow" panose="020B0606020202030204" charset="0"/>
              </a:rPr>
              <a:t>J</a:t>
            </a:r>
            <a:r>
              <a:rPr lang="en-US" sz="1200" b="1">
                <a:solidFill>
                  <a:schemeClr val="tx1"/>
                </a:solidFill>
                <a:latin typeface="Arial Narrow" panose="020B0606020202030204" charset="0"/>
                <a:cs typeface="Arial Narrow" panose="020B0606020202030204" charset="0"/>
              </a:rPr>
              <a:t>awab Perpustakaan</a:t>
            </a:r>
            <a:endParaRPr lang="en-US" sz="1200" b="1">
              <a:solidFill>
                <a:schemeClr val="tx1"/>
              </a:solidFill>
              <a:latin typeface="Arial Narrow" panose="020B0606020202030204" charset="0"/>
              <a:cs typeface="Arial Narrow" panose="020B0606020202030204" charset="0"/>
            </a:endParaRPr>
          </a:p>
          <a:p>
            <a:pPr algn="ctr"/>
            <a:endParaRPr lang="en-US" sz="1200" b="1">
              <a:solidFill>
                <a:schemeClr val="tx1"/>
              </a:solidFill>
              <a:latin typeface="Arial Narrow" panose="020B0606020202030204" charset="0"/>
              <a:cs typeface="Arial Narrow" panose="020B0606020202030204" charset="0"/>
            </a:endParaRPr>
          </a:p>
        </p:txBody>
      </p:sp>
      <p:sp>
        <p:nvSpPr>
          <p:cNvPr id="15" name="Rectangles 14"/>
          <p:cNvSpPr/>
          <p:nvPr/>
        </p:nvSpPr>
        <p:spPr>
          <a:xfrm>
            <a:off x="800100" y="2344420"/>
            <a:ext cx="2045970" cy="4876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GB" altLang="en-US" sz="1200" b="1">
                <a:solidFill>
                  <a:schemeClr val="tx1"/>
                </a:solidFill>
                <a:latin typeface="Arial Narrow" panose="020B0606020202030204" charset="0"/>
                <a:cs typeface="Arial Narrow" panose="020B0606020202030204" charset="0"/>
              </a:rPr>
              <a:t>Setiawati, SST.M.Kes</a:t>
            </a:r>
            <a:endParaRPr lang="en-GB" altLang="en-US" sz="1200" b="1">
              <a:solidFill>
                <a:schemeClr val="tx1"/>
              </a:solidFill>
              <a:latin typeface="Arial Narrow" panose="020B0606020202030204" charset="0"/>
              <a:cs typeface="Arial Narrow" panose="020B0606020202030204" charset="0"/>
            </a:endParaRPr>
          </a:p>
          <a:p>
            <a:pPr algn="ctr"/>
            <a:r>
              <a:rPr lang="en-GB" altLang="en-US" sz="1200" b="1">
                <a:solidFill>
                  <a:schemeClr val="tx1"/>
                </a:solidFill>
                <a:latin typeface="Arial Narrow" panose="020B0606020202030204" charset="0"/>
                <a:cs typeface="Arial Narrow" panose="020B0606020202030204" charset="0"/>
              </a:rPr>
              <a:t>Koord Akademik</a:t>
            </a:r>
            <a:endParaRPr lang="en-GB" altLang="en-US" sz="1200" b="1">
              <a:solidFill>
                <a:schemeClr val="tx1"/>
              </a:solidFill>
              <a:latin typeface="Arial Narrow" panose="020B0606020202030204" charset="0"/>
              <a:cs typeface="Arial Narrow" panose="020B0606020202030204" charset="0"/>
            </a:endParaRPr>
          </a:p>
        </p:txBody>
      </p:sp>
      <p:sp>
        <p:nvSpPr>
          <p:cNvPr id="16" name="Rectangles 15"/>
          <p:cNvSpPr/>
          <p:nvPr/>
        </p:nvSpPr>
        <p:spPr>
          <a:xfrm>
            <a:off x="3397250" y="2360930"/>
            <a:ext cx="2061845" cy="485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GB" altLang="en-US" sz="1200" b="1">
                <a:solidFill>
                  <a:schemeClr val="tx1"/>
                </a:solidFill>
                <a:latin typeface="Arial Narrow" panose="020B0606020202030204" charset="0"/>
                <a:cs typeface="Arial Narrow" panose="020B0606020202030204" charset="0"/>
              </a:rPr>
              <a:t>Jamila, S.SiT.M.Kes</a:t>
            </a:r>
            <a:endParaRPr lang="en-GB" altLang="en-US" sz="1200" b="1">
              <a:solidFill>
                <a:schemeClr val="tx1"/>
              </a:solidFill>
              <a:latin typeface="Arial Narrow" panose="020B0606020202030204" charset="0"/>
              <a:cs typeface="Arial Narrow" panose="020B0606020202030204" charset="0"/>
            </a:endParaRPr>
          </a:p>
          <a:p>
            <a:pPr algn="ctr"/>
            <a:r>
              <a:rPr lang="en-GB" altLang="en-US" sz="1200" b="1">
                <a:solidFill>
                  <a:schemeClr val="tx1"/>
                </a:solidFill>
                <a:latin typeface="Arial Narrow" panose="020B0606020202030204" charset="0"/>
                <a:cs typeface="Arial Narrow" panose="020B0606020202030204" charset="0"/>
              </a:rPr>
              <a:t>Koord Kemahasiswaan</a:t>
            </a:r>
            <a:endParaRPr lang="en-GB" altLang="en-US" sz="1200" b="1">
              <a:solidFill>
                <a:schemeClr val="tx1"/>
              </a:solidFill>
              <a:latin typeface="Arial Narrow" panose="020B0606020202030204" charset="0"/>
              <a:cs typeface="Arial Narrow" panose="020B0606020202030204" charset="0"/>
            </a:endParaRPr>
          </a:p>
        </p:txBody>
      </p:sp>
      <p:sp>
        <p:nvSpPr>
          <p:cNvPr id="17" name="Rectangles 16"/>
          <p:cNvSpPr/>
          <p:nvPr/>
        </p:nvSpPr>
        <p:spPr>
          <a:xfrm>
            <a:off x="1544320" y="3593465"/>
            <a:ext cx="2299335" cy="52768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sz="1200" b="1">
              <a:solidFill>
                <a:schemeClr val="tx1"/>
              </a:solidFill>
              <a:latin typeface="Arial Narrow" panose="020B0606020202030204" charset="0"/>
              <a:cs typeface="Arial Narrow" panose="020B0606020202030204" charset="0"/>
              <a:sym typeface="+mn-ea"/>
            </a:endParaRPr>
          </a:p>
          <a:p>
            <a:pPr algn="ctr"/>
            <a:r>
              <a:rPr lang="en-GB" altLang="en-US" sz="1200" b="1">
                <a:solidFill>
                  <a:schemeClr val="tx1"/>
                </a:solidFill>
                <a:latin typeface="Arial Narrow" panose="020B0606020202030204" charset="0"/>
                <a:cs typeface="Arial Narrow" panose="020B0606020202030204" charset="0"/>
                <a:sym typeface="+mn-ea"/>
              </a:rPr>
              <a:t>Nurayuda, SST.M.Kes</a:t>
            </a:r>
            <a:endParaRPr lang="en-GB" altLang="en-US" sz="1200" b="1">
              <a:solidFill>
                <a:schemeClr val="tx1"/>
              </a:solidFill>
              <a:latin typeface="Arial Narrow" panose="020B0606020202030204" charset="0"/>
              <a:cs typeface="Arial Narrow" panose="020B0606020202030204" charset="0"/>
              <a:sym typeface="+mn-ea"/>
            </a:endParaRPr>
          </a:p>
          <a:p>
            <a:pPr algn="ctr"/>
            <a:r>
              <a:rPr lang="en-US" sz="1200" b="1">
                <a:solidFill>
                  <a:schemeClr val="tx1"/>
                </a:solidFill>
                <a:latin typeface="Arial Narrow" panose="020B0606020202030204" charset="0"/>
                <a:cs typeface="Arial Narrow" panose="020B0606020202030204" charset="0"/>
              </a:rPr>
              <a:t>Koordinator Laboratorium</a:t>
            </a:r>
            <a:endParaRPr lang="en-US" sz="1200" b="1">
              <a:solidFill>
                <a:schemeClr val="tx1"/>
              </a:solidFill>
              <a:latin typeface="Arial Narrow" panose="020B0606020202030204" charset="0"/>
              <a:cs typeface="Arial Narrow" panose="020B0606020202030204" charset="0"/>
            </a:endParaRPr>
          </a:p>
          <a:p>
            <a:pPr algn="ctr"/>
            <a:endParaRPr lang="en-US" sz="1200" b="1">
              <a:solidFill>
                <a:schemeClr val="tx1"/>
              </a:solidFill>
              <a:latin typeface="Arial Narrow" panose="020B0606020202030204" charset="0"/>
              <a:cs typeface="Arial Narrow" panose="020B0606020202030204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1731010" y="2087880"/>
            <a:ext cx="852741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1728470" y="3126105"/>
            <a:ext cx="8222615" cy="8890"/>
          </a:xfrm>
          <a:prstGeom prst="line">
            <a:avLst/>
          </a:prstGeom>
          <a:ln w="6350">
            <a:solidFill>
              <a:schemeClr val="tx1"/>
            </a:solidFill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1" name="Rectangles 50"/>
          <p:cNvSpPr/>
          <p:nvPr/>
        </p:nvSpPr>
        <p:spPr>
          <a:xfrm>
            <a:off x="542290" y="5789930"/>
            <a:ext cx="2639060" cy="570865"/>
          </a:xfrm>
          <a:prstGeom prst="rect">
            <a:avLst/>
          </a:prstGeom>
          <a:ln w="6350" cap="flat" cmpd="sng" algn="ctr">
            <a:solidFill>
              <a:schemeClr val="accent1"/>
            </a:solidFill>
            <a:prstDash val="dash"/>
            <a:miter lim="800000"/>
          </a:ln>
        </p:spPr>
        <p:style>
          <a:lnRef idx="0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marL="158115" algn="l"/>
            <a:r>
              <a:rPr lang="en-US" sz="1000"/>
              <a:t>Ket.:</a:t>
            </a:r>
            <a:endParaRPr lang="en-US" sz="1000"/>
          </a:p>
          <a:p>
            <a:pPr marL="742315" algn="l"/>
            <a:r>
              <a:rPr lang="en-US" sz="1000"/>
              <a:t>: Garis Komando</a:t>
            </a:r>
            <a:endParaRPr lang="en-US" sz="1000"/>
          </a:p>
          <a:p>
            <a:pPr marL="742315" algn="l"/>
            <a:r>
              <a:rPr lang="en-US" sz="1000"/>
              <a:t>: Garis Koordinasi</a:t>
            </a:r>
            <a:endParaRPr lang="en-US" sz="1000"/>
          </a:p>
        </p:txBody>
      </p:sp>
      <p:cxnSp>
        <p:nvCxnSpPr>
          <p:cNvPr id="52" name="Straight Connector 51"/>
          <p:cNvCxnSpPr/>
          <p:nvPr/>
        </p:nvCxnSpPr>
        <p:spPr>
          <a:xfrm>
            <a:off x="758190" y="6229985"/>
            <a:ext cx="531495" cy="635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0" name="Rectangles 19"/>
          <p:cNvSpPr/>
          <p:nvPr/>
        </p:nvSpPr>
        <p:spPr>
          <a:xfrm>
            <a:off x="8515350" y="4350385"/>
            <a:ext cx="2299335" cy="4349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sz="1200" b="1">
              <a:solidFill>
                <a:schemeClr val="tx1"/>
              </a:solidFill>
              <a:latin typeface="Arial Narrow" panose="020B0606020202030204" charset="0"/>
              <a:cs typeface="Arial Narrow" panose="020B0606020202030204" charset="0"/>
              <a:sym typeface="+mn-ea"/>
            </a:endParaRPr>
          </a:p>
          <a:p>
            <a:pPr algn="ctr"/>
            <a:r>
              <a:rPr lang="en-US" sz="1200" b="1">
                <a:solidFill>
                  <a:schemeClr val="tx1"/>
                </a:solidFill>
                <a:latin typeface="Arial Narrow" panose="020B0606020202030204" charset="0"/>
                <a:cs typeface="Arial Narrow" panose="020B0606020202030204" charset="0"/>
                <a:sym typeface="+mn-ea"/>
              </a:rPr>
              <a:t>Yunita Apriani, A.Md</a:t>
            </a:r>
            <a:endParaRPr lang="en-US" sz="1200" b="1">
              <a:solidFill>
                <a:schemeClr val="tx1"/>
              </a:solidFill>
              <a:latin typeface="Arial Narrow" panose="020B0606020202030204" charset="0"/>
              <a:cs typeface="Arial Narrow" panose="020B0606020202030204" charset="0"/>
              <a:sym typeface="+mn-ea"/>
            </a:endParaRPr>
          </a:p>
          <a:p>
            <a:pPr algn="ctr"/>
            <a:r>
              <a:rPr lang="en-US" sz="1200" b="1">
                <a:solidFill>
                  <a:schemeClr val="tx1"/>
                </a:solidFill>
                <a:latin typeface="Arial Narrow" panose="020B0606020202030204" charset="0"/>
                <a:cs typeface="Arial Narrow" panose="020B0606020202030204" charset="0"/>
              </a:rPr>
              <a:t>Penanggung jawab IT</a:t>
            </a:r>
            <a:endParaRPr lang="en-US" sz="1200" b="1">
              <a:solidFill>
                <a:schemeClr val="tx1"/>
              </a:solidFill>
              <a:latin typeface="Arial Narrow" panose="020B0606020202030204" charset="0"/>
              <a:cs typeface="Arial Narrow" panose="020B0606020202030204" charset="0"/>
            </a:endParaRPr>
          </a:p>
          <a:p>
            <a:pPr algn="ctr"/>
            <a:r>
              <a:rPr lang="en-US" sz="1200" b="1">
                <a:solidFill>
                  <a:schemeClr val="tx1"/>
                </a:solidFill>
                <a:latin typeface="Arial Narrow" panose="020B0606020202030204" charset="0"/>
                <a:cs typeface="Arial Narrow" panose="020B0606020202030204" charset="0"/>
              </a:rPr>
              <a:t>(</a:t>
            </a:r>
            <a:endParaRPr lang="en-US" sz="1200" b="1">
              <a:solidFill>
                <a:schemeClr val="tx1"/>
              </a:solidFill>
              <a:latin typeface="Arial Narrow" panose="020B0606020202030204" charset="0"/>
              <a:cs typeface="Arial Narrow" panose="020B0606020202030204" charset="0"/>
            </a:endParaRPr>
          </a:p>
        </p:txBody>
      </p:sp>
      <p:sp>
        <p:nvSpPr>
          <p:cNvPr id="44" name="Rectangles 43"/>
          <p:cNvSpPr/>
          <p:nvPr/>
        </p:nvSpPr>
        <p:spPr>
          <a:xfrm>
            <a:off x="8531225" y="5027295"/>
            <a:ext cx="2299335" cy="4749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GB" altLang="en-US" sz="1200" b="1">
              <a:solidFill>
                <a:schemeClr val="tx1"/>
              </a:solidFill>
              <a:latin typeface="Arial Narrow" panose="020B0606020202030204" charset="0"/>
              <a:cs typeface="Arial Narrow" panose="020B0606020202030204" charset="0"/>
            </a:endParaRPr>
          </a:p>
          <a:p>
            <a:pPr algn="ctr"/>
            <a:r>
              <a:rPr lang="en-GB" altLang="en-US" sz="1200" b="1">
                <a:solidFill>
                  <a:schemeClr val="tx1"/>
                </a:solidFill>
                <a:latin typeface="Arial Narrow" panose="020B0606020202030204" charset="0"/>
                <a:cs typeface="Arial Narrow" panose="020B0606020202030204" charset="0"/>
              </a:rPr>
              <a:t>Puput Likasari </a:t>
            </a:r>
            <a:endParaRPr lang="en-GB" altLang="en-US" sz="1200" b="1">
              <a:solidFill>
                <a:schemeClr val="tx1"/>
              </a:solidFill>
              <a:latin typeface="Arial Narrow" panose="020B0606020202030204" charset="0"/>
              <a:cs typeface="Arial Narrow" panose="020B0606020202030204" charset="0"/>
            </a:endParaRPr>
          </a:p>
          <a:p>
            <a:pPr algn="ctr"/>
            <a:r>
              <a:rPr lang="en-GB" altLang="en-US" sz="1200" b="1">
                <a:solidFill>
                  <a:schemeClr val="tx1"/>
                </a:solidFill>
                <a:latin typeface="Arial Narrow" panose="020B0606020202030204" charset="0"/>
                <a:cs typeface="Arial Narrow" panose="020B0606020202030204" charset="0"/>
              </a:rPr>
              <a:t>PJ.Unit Asrama</a:t>
            </a:r>
            <a:endParaRPr lang="en-US" sz="1200" b="1">
              <a:solidFill>
                <a:schemeClr val="tx1"/>
              </a:solidFill>
              <a:latin typeface="Arial Narrow" panose="020B0606020202030204" charset="0"/>
              <a:cs typeface="Arial Narrow" panose="020B0606020202030204" charset="0"/>
            </a:endParaRPr>
          </a:p>
          <a:p>
            <a:pPr algn="ctr"/>
            <a:endParaRPr lang="en-US" sz="1200" b="1">
              <a:solidFill>
                <a:schemeClr val="tx1"/>
              </a:solidFill>
              <a:latin typeface="Arial Narrow" panose="020B0606020202030204" charset="0"/>
              <a:cs typeface="Arial Narrow" panose="020B0606020202030204" charset="0"/>
            </a:endParaRPr>
          </a:p>
        </p:txBody>
      </p:sp>
      <p:cxnSp>
        <p:nvCxnSpPr>
          <p:cNvPr id="56" name="Straight Connector 55"/>
          <p:cNvCxnSpPr/>
          <p:nvPr/>
        </p:nvCxnSpPr>
        <p:spPr>
          <a:xfrm>
            <a:off x="1729740" y="2087880"/>
            <a:ext cx="3810" cy="249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10245725" y="2087880"/>
            <a:ext cx="3810" cy="2495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V="1">
            <a:off x="2518410" y="3379470"/>
            <a:ext cx="7146925" cy="6985"/>
          </a:xfrm>
          <a:prstGeom prst="line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H="1">
            <a:off x="6048375" y="1871345"/>
            <a:ext cx="13970" cy="372364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6064250" y="5321300"/>
            <a:ext cx="2458085" cy="63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2518410" y="3374390"/>
            <a:ext cx="3810" cy="213360"/>
          </a:xfrm>
          <a:prstGeom prst="line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9661525" y="3387725"/>
            <a:ext cx="3810" cy="21336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2538730" y="4126230"/>
            <a:ext cx="3810" cy="21336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2559050" y="4801870"/>
            <a:ext cx="3810" cy="21336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9665335" y="4137660"/>
            <a:ext cx="3810" cy="21336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9664700" y="4798060"/>
            <a:ext cx="3810" cy="21336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1739265" y="2877185"/>
            <a:ext cx="3810" cy="249555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dash"/>
            <a:miter lim="800000"/>
          </a:ln>
        </p:spPr>
        <p:style>
          <a:lnRef idx="0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9951085" y="2878455"/>
            <a:ext cx="3810" cy="249555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dash"/>
            <a:miter lim="800000"/>
          </a:ln>
        </p:spPr>
        <p:style>
          <a:lnRef idx="0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3844925" y="3843655"/>
            <a:ext cx="935355" cy="5715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dash"/>
            <a:miter lim="800000"/>
          </a:ln>
        </p:spPr>
        <p:style>
          <a:lnRef idx="0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3843655" y="5270500"/>
            <a:ext cx="917575" cy="6985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dash"/>
            <a:miter lim="800000"/>
          </a:ln>
        </p:spPr>
        <p:style>
          <a:lnRef idx="0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V="1">
            <a:off x="7557770" y="3900170"/>
            <a:ext cx="946785" cy="9525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dash"/>
            <a:miter lim="800000"/>
          </a:ln>
        </p:spPr>
        <p:style>
          <a:lnRef idx="0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flipV="1">
            <a:off x="7567295" y="5210810"/>
            <a:ext cx="978535" cy="3175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dash"/>
            <a:miter lim="800000"/>
          </a:ln>
        </p:spPr>
        <p:style>
          <a:lnRef idx="0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75" name="Straight Connector 74"/>
          <p:cNvCxnSpPr>
            <a:stCxn id="11" idx="3"/>
            <a:endCxn id="20" idx="1"/>
          </p:cNvCxnSpPr>
          <p:nvPr/>
        </p:nvCxnSpPr>
        <p:spPr>
          <a:xfrm flipV="1">
            <a:off x="3837305" y="4568190"/>
            <a:ext cx="4678045" cy="20320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dash"/>
            <a:miter lim="800000"/>
          </a:ln>
        </p:spPr>
        <p:style>
          <a:lnRef idx="0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4792345" y="3836670"/>
            <a:ext cx="0" cy="1459865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dash"/>
            <a:miter lim="800000"/>
          </a:ln>
        </p:spPr>
        <p:style>
          <a:lnRef idx="0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7564755" y="3914775"/>
            <a:ext cx="6985" cy="1332865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dash"/>
            <a:miter lim="800000"/>
          </a:ln>
        </p:spPr>
        <p:style>
          <a:lnRef idx="0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flipH="1">
            <a:off x="6414770" y="3139440"/>
            <a:ext cx="7620" cy="1427480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dash"/>
            <a:miter lim="800000"/>
          </a:ln>
        </p:spPr>
        <p:style>
          <a:lnRef idx="0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4380865" y="2089785"/>
            <a:ext cx="3810" cy="2495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V="1">
            <a:off x="758190" y="6050280"/>
            <a:ext cx="447675" cy="63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1_Blue Waves">
  <a:themeElements>
    <a:clrScheme name="Blu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Blu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lu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578</Words>
  <Application>WPS Presentation</Application>
  <PresentationFormat>Widescreen</PresentationFormat>
  <Paragraphs>45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SimSun</vt:lpstr>
      <vt:lpstr>Wingdings</vt:lpstr>
      <vt:lpstr>Arial Narrow</vt:lpstr>
      <vt:lpstr>Microsoft YaHei</vt:lpstr>
      <vt:lpstr>Arial Unicode MS</vt:lpstr>
      <vt:lpstr>Calibri</vt:lpstr>
      <vt:lpstr>1_Blue Waves</vt:lpstr>
      <vt:lpstr>STRUKTUR ORGANISASI PROGRAM STUDI KEBIDANAN KAMPUS KAB MUARA ENIM PROGRAM DIPLOMA TIGA POLTEKKES KEMENKES PALEMBANG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/>
  <cp:lastModifiedBy>ACER</cp:lastModifiedBy>
  <cp:revision>10</cp:revision>
  <dcterms:created xsi:type="dcterms:W3CDTF">2022-04-01T06:56:00Z</dcterms:created>
  <dcterms:modified xsi:type="dcterms:W3CDTF">2025-09-15T02:32:51Z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20B8299BF1C74358B7FE166952B75B3E_13</vt:lpwstr>
  </property>
  <property fmtid="{D5CDD505-2E9C-101B-9397-08002B2CF9AE}" pid="3" name="KSOProductBuildVer">
    <vt:lpwstr>1033-12.2.0.21931</vt:lpwstr>
  </property>
</Properties>
</file>